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Economica"/>
      <p:regular r:id="rId36"/>
      <p:bold r:id="rId37"/>
      <p:italic r:id="rId38"/>
      <p:boldItalic r:id="rId39"/>
    </p:embeddedFont>
    <p:embeddedFont>
      <p:font typeface="Merriweather"/>
      <p:regular r:id="rId40"/>
      <p:bold r:id="rId41"/>
      <p:italic r:id="rId42"/>
      <p:boldItalic r:id="rId43"/>
    </p:embeddedFont>
    <p:embeddedFont>
      <p:font typeface="Comfortaa"/>
      <p:regular r:id="rId44"/>
      <p:bold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erriweather-regular.fntdata"/><Relationship Id="rId20" Type="http://schemas.openxmlformats.org/officeDocument/2006/relationships/slide" Target="slides/slide15.xml"/><Relationship Id="rId42" Type="http://schemas.openxmlformats.org/officeDocument/2006/relationships/font" Target="fonts/Merriweather-italic.fntdata"/><Relationship Id="rId41" Type="http://schemas.openxmlformats.org/officeDocument/2006/relationships/font" Target="fonts/Merriweather-bold.fntdata"/><Relationship Id="rId22" Type="http://schemas.openxmlformats.org/officeDocument/2006/relationships/slide" Target="slides/slide17.xml"/><Relationship Id="rId44" Type="http://schemas.openxmlformats.org/officeDocument/2006/relationships/font" Target="fonts/Comfortaa-regular.fntdata"/><Relationship Id="rId21" Type="http://schemas.openxmlformats.org/officeDocument/2006/relationships/slide" Target="slides/slide16.xml"/><Relationship Id="rId43" Type="http://schemas.openxmlformats.org/officeDocument/2006/relationships/font" Target="fonts/Merriweather-boldItalic.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Comforta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Economica-bold.fntdata"/><Relationship Id="rId14" Type="http://schemas.openxmlformats.org/officeDocument/2006/relationships/slide" Target="slides/slide9.xml"/><Relationship Id="rId36" Type="http://schemas.openxmlformats.org/officeDocument/2006/relationships/font" Target="fonts/Economica-regular.fntdata"/><Relationship Id="rId17" Type="http://schemas.openxmlformats.org/officeDocument/2006/relationships/slide" Target="slides/slide12.xml"/><Relationship Id="rId39" Type="http://schemas.openxmlformats.org/officeDocument/2006/relationships/font" Target="fonts/Economica-boldItalic.fntdata"/><Relationship Id="rId16" Type="http://schemas.openxmlformats.org/officeDocument/2006/relationships/slide" Target="slides/slide11.xml"/><Relationship Id="rId38" Type="http://schemas.openxmlformats.org/officeDocument/2006/relationships/font" Target="fonts/Economica-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28ade24aa0_3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28ade24aa0_3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28a1f8099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28a1f8099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based on those requirements and test cases tables, we’ve created this requirement traceability </a:t>
            </a:r>
            <a:r>
              <a:rPr lang="en"/>
              <a:t>matrix and as you can see, the test results are captured on the right-most column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8a1f8099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8a1f8099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8ade24aa0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28ade24aa0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8a1f80993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28a1f80993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sequence diagrams for important features, here we have login and logout, these helped illustrate the flow of data and interaction between different components of the program.</a:t>
            </a:r>
            <a:endParaRPr/>
          </a:p>
          <a:p>
            <a:pPr indent="0" lvl="0" marL="0" rtl="0" algn="l">
              <a:spcBef>
                <a:spcPts val="0"/>
              </a:spcBef>
              <a:spcAft>
                <a:spcPts val="0"/>
              </a:spcAft>
              <a:buNone/>
            </a:pPr>
            <a:r>
              <a:rPr lang="en"/>
              <a:t>Login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28a1f8099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228a1f8099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28a1f80993_5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28a1f80993_5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8a1f80993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8a1f80993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8a1f80993_5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8a1f80993_5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28a1f80993_1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28a1f80993_1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Mary</a:t>
            </a:r>
            <a:br>
              <a:rPr lang="en"/>
            </a:br>
            <a:endParaRPr/>
          </a:p>
          <a:p>
            <a:pPr indent="0" lvl="0" marL="0" rtl="0" algn="l">
              <a:spcBef>
                <a:spcPts val="0"/>
              </a:spcBef>
              <a:spcAft>
                <a:spcPts val="0"/>
              </a:spcAft>
              <a:buNone/>
            </a:pPr>
            <a:r>
              <a:rPr lang="en"/>
              <a:t>Our app has a combination of MVC, MVT and Microservices.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Our original architecture plan was to combine MVC and Microservices. We chose MVC to separate the app into the three components for better reusability of codes and flexibility, and microservices was our </a:t>
            </a:r>
            <a:r>
              <a:rPr lang="en"/>
              <a:t>choice</a:t>
            </a:r>
            <a:r>
              <a:rPr lang="en"/>
              <a:t> as we believed it would allow multiple people to work on different functionalities simultaneously as we develop the app in a short period of time. However, we ended up choosing Django framework to build our app, which utilizes Model View Template architecture, and this is because the role of controller is handled internally by the framework. So this diagram is the design we came up with to </a:t>
            </a:r>
            <a:r>
              <a:rPr lang="en"/>
              <a:t>capture all three patterns. Since the django url configuration acts like a controller, navigating the user input to the correct backend methods in the view components, I analyzed the Django url config to be acting as a controller. So the MVC pattern is here, MVT pattern is captured here, with the templates handling the rendering and html files, and lastly our microservices pattern is captured here as we created two different django apps for different functionalities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28a1f8099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28a1f8099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28ade24aa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28ade24aa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some screenshots of our product’s frontend</a:t>
            </a:r>
            <a:endParaRPr/>
          </a:p>
          <a:p>
            <a:pPr indent="0" lvl="0" marL="0" rtl="0" algn="l">
              <a:spcBef>
                <a:spcPts val="0"/>
              </a:spcBef>
              <a:spcAft>
                <a:spcPts val="0"/>
              </a:spcAft>
              <a:buNone/>
            </a:pPr>
            <a:r>
              <a:rPr lang="en"/>
              <a:t>This is the homepage where the most recent listings are shown in the middle and the navigation bar is on the left, with a search bar on the top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8ade24aa0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8ade24aa0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example of a posting, and it has the features such as contact or review the </a:t>
            </a:r>
            <a:r>
              <a:rPr lang="en"/>
              <a:t>seller</a:t>
            </a:r>
            <a:r>
              <a:rPr lang="en"/>
              <a:t> or report the posting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8ade24aa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8ade24aa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it’s a posting you created, you can delete and edit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8ade24aa0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8ade24aa0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 is an </a:t>
            </a:r>
            <a:r>
              <a:rPr lang="en"/>
              <a:t>example of chat system between the users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28ade24aa0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28ade24aa0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posting page where there’s drop down menus for category and </a:t>
            </a:r>
            <a:r>
              <a:rPr lang="en"/>
              <a:t>conditions</a:t>
            </a:r>
            <a:r>
              <a:rPr lang="en"/>
              <a:t>, which are preset and can only be </a:t>
            </a:r>
            <a:r>
              <a:rPr lang="en"/>
              <a:t>edited</a:t>
            </a:r>
            <a:r>
              <a:rPr lang="en"/>
              <a:t> by admin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28a1f809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228a1f809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1"/>
                </a:solidFill>
              </a:rPr>
              <a:t>Separating user authentication and posting functions</a:t>
            </a:r>
            <a:endParaRPr>
              <a:solidFill>
                <a:schemeClr val="dk1"/>
              </a:solidFill>
            </a:endParaRPr>
          </a:p>
          <a:p>
            <a:pPr indent="0" lvl="0" marL="0" rtl="0" algn="l">
              <a:lnSpc>
                <a:spcPct val="150000"/>
              </a:lnSpc>
              <a:spcBef>
                <a:spcPts val="1200"/>
              </a:spcBef>
              <a:spcAft>
                <a:spcPts val="0"/>
              </a:spcAft>
              <a:buNone/>
            </a:pPr>
            <a:r>
              <a:rPr lang="en">
                <a:solidFill>
                  <a:schemeClr val="dk1"/>
                </a:solidFill>
              </a:rPr>
              <a:t>More community based features like campus apps, more campus features, can be customized for different colleges as well</a:t>
            </a:r>
            <a:endParaRPr>
              <a:solidFill>
                <a:schemeClr val="dk1"/>
              </a:solidFill>
            </a:endParaRPr>
          </a:p>
          <a:p>
            <a:pPr indent="0" lvl="0" marL="0" rtl="0" algn="l">
              <a:lnSpc>
                <a:spcPct val="150000"/>
              </a:lnSpc>
              <a:spcBef>
                <a:spcPts val="1200"/>
              </a:spcBef>
              <a:spcAft>
                <a:spcPts val="1200"/>
              </a:spcAft>
              <a:buNone/>
            </a:pPr>
            <a:r>
              <a:rPr lang="en">
                <a:solidFill>
                  <a:schemeClr val="dk1"/>
                </a:solidFill>
              </a:rPr>
              <a:t>otehr</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8ade24aa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28ade24aa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1200"/>
              </a:spcAft>
              <a:buNone/>
            </a:pPr>
            <a:r>
              <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28a1f8099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28a1f8099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28a1f80993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28a1f8099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28ade24aa0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28ade24aa0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28ade24aa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28ade24aa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28a1f80993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28a1f80993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28ade24aa0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28ade24aa0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28ade24aa0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28ade24aa0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3" name="Shape 63"/>
        <p:cNvGrpSpPr/>
        <p:nvPr/>
      </p:nvGrpSpPr>
      <p:grpSpPr>
        <a:xfrm>
          <a:off x="0" y="0"/>
          <a:ext cx="0" cy="0"/>
          <a:chOff x="0" y="0"/>
          <a:chExt cx="0" cy="0"/>
        </a:xfrm>
      </p:grpSpPr>
      <p:pic>
        <p:nvPicPr>
          <p:cNvPr id="64" name="Google Shape;64;p13"/>
          <p:cNvPicPr preferRelativeResize="0"/>
          <p:nvPr/>
        </p:nvPicPr>
        <p:blipFill rotWithShape="1">
          <a:blip r:embed="rId3">
            <a:alphaModFix/>
          </a:blip>
          <a:srcRect b="18790" l="24213" r="24290" t="18658"/>
          <a:stretch/>
        </p:blipFill>
        <p:spPr>
          <a:xfrm>
            <a:off x="5967625" y="29450"/>
            <a:ext cx="2038275" cy="2062650"/>
          </a:xfrm>
          <a:prstGeom prst="rect">
            <a:avLst/>
          </a:prstGeom>
          <a:noFill/>
          <a:ln>
            <a:noFill/>
          </a:ln>
        </p:spPr>
      </p:pic>
      <p:sp>
        <p:nvSpPr>
          <p:cNvPr id="65" name="Google Shape;65;p13"/>
          <p:cNvSpPr txBox="1"/>
          <p:nvPr>
            <p:ph type="ctrTitle"/>
          </p:nvPr>
        </p:nvSpPr>
        <p:spPr>
          <a:xfrm>
            <a:off x="103025" y="1260450"/>
            <a:ext cx="6225300" cy="153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Arial"/>
                <a:ea typeface="Arial"/>
                <a:cs typeface="Arial"/>
                <a:sym typeface="Arial"/>
              </a:rPr>
              <a:t>SENG 401 Group 14:</a:t>
            </a:r>
            <a:endParaRPr>
              <a:latin typeface="Arial"/>
              <a:ea typeface="Arial"/>
              <a:cs typeface="Arial"/>
              <a:sym typeface="Arial"/>
            </a:endParaRPr>
          </a:p>
          <a:p>
            <a:pPr indent="0" lvl="0" marL="0" rtl="0" algn="l">
              <a:spcBef>
                <a:spcPts val="0"/>
              </a:spcBef>
              <a:spcAft>
                <a:spcPts val="0"/>
              </a:spcAft>
              <a:buNone/>
            </a:pPr>
            <a:r>
              <a:rPr lang="en">
                <a:latin typeface="Arial"/>
                <a:ea typeface="Arial"/>
                <a:cs typeface="Arial"/>
                <a:sym typeface="Arial"/>
              </a:rPr>
              <a:t>TRADR - A Campus Marketplace</a:t>
            </a:r>
            <a:endParaRPr>
              <a:latin typeface="Arial"/>
              <a:ea typeface="Arial"/>
              <a:cs typeface="Arial"/>
              <a:sym typeface="Arial"/>
            </a:endParaRPr>
          </a:p>
        </p:txBody>
      </p:sp>
      <p:sp>
        <p:nvSpPr>
          <p:cNvPr id="66" name="Google Shape;66;p13"/>
          <p:cNvSpPr txBox="1"/>
          <p:nvPr>
            <p:ph idx="1" type="subTitle"/>
          </p:nvPr>
        </p:nvSpPr>
        <p:spPr>
          <a:xfrm>
            <a:off x="4054450" y="3256225"/>
            <a:ext cx="4710300" cy="15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Arial"/>
                <a:ea typeface="Arial"/>
                <a:cs typeface="Arial"/>
                <a:sym typeface="Arial"/>
              </a:rPr>
              <a:t>By: </a:t>
            </a:r>
            <a:endParaRPr>
              <a:solidFill>
                <a:schemeClr val="lt1"/>
              </a:solidFill>
              <a:latin typeface="Arial"/>
              <a:ea typeface="Arial"/>
              <a:cs typeface="Arial"/>
              <a:sym typeface="Arial"/>
            </a:endParaRPr>
          </a:p>
          <a:p>
            <a:pPr indent="0" lvl="0" marL="0" rtl="0" algn="l">
              <a:spcBef>
                <a:spcPts val="0"/>
              </a:spcBef>
              <a:spcAft>
                <a:spcPts val="0"/>
              </a:spcAft>
              <a:buNone/>
            </a:pPr>
            <a:r>
              <a:rPr lang="en">
                <a:solidFill>
                  <a:schemeClr val="lt1"/>
                </a:solidFill>
                <a:latin typeface="Arial"/>
                <a:ea typeface="Arial"/>
                <a:cs typeface="Arial"/>
                <a:sym typeface="Arial"/>
              </a:rPr>
              <a:t>Nouruddine Jaffan		</a:t>
            </a:r>
            <a:r>
              <a:rPr lang="en">
                <a:solidFill>
                  <a:schemeClr val="lt1"/>
                </a:solidFill>
                <a:latin typeface="Arial"/>
                <a:ea typeface="Arial"/>
                <a:cs typeface="Arial"/>
                <a:sym typeface="Arial"/>
              </a:rPr>
              <a:t>Shaherier Khan</a:t>
            </a:r>
            <a:endParaRPr>
              <a:solidFill>
                <a:schemeClr val="lt1"/>
              </a:solidFill>
              <a:latin typeface="Arial"/>
              <a:ea typeface="Arial"/>
              <a:cs typeface="Arial"/>
              <a:sym typeface="Arial"/>
            </a:endParaRPr>
          </a:p>
          <a:p>
            <a:pPr indent="0" lvl="0" marL="0" rtl="0" algn="l">
              <a:spcBef>
                <a:spcPts val="0"/>
              </a:spcBef>
              <a:spcAft>
                <a:spcPts val="0"/>
              </a:spcAft>
              <a:buNone/>
            </a:pPr>
            <a:r>
              <a:rPr lang="en">
                <a:solidFill>
                  <a:schemeClr val="lt1"/>
                </a:solidFill>
                <a:latin typeface="Arial"/>
                <a:ea typeface="Arial"/>
                <a:cs typeface="Arial"/>
                <a:sym typeface="Arial"/>
              </a:rPr>
              <a:t>Hridika Banik			</a:t>
            </a:r>
            <a:r>
              <a:rPr lang="en">
                <a:solidFill>
                  <a:schemeClr val="lt1"/>
                </a:solidFill>
                <a:latin typeface="Arial"/>
                <a:ea typeface="Arial"/>
                <a:cs typeface="Arial"/>
                <a:sym typeface="Arial"/>
              </a:rPr>
              <a:t>Mary Mo</a:t>
            </a:r>
            <a:endParaRPr>
              <a:solidFill>
                <a:schemeClr val="lt1"/>
              </a:solidFill>
              <a:latin typeface="Arial"/>
              <a:ea typeface="Arial"/>
              <a:cs typeface="Arial"/>
              <a:sym typeface="Arial"/>
            </a:endParaRPr>
          </a:p>
          <a:p>
            <a:pPr indent="0" lvl="0" marL="0" rtl="0" algn="l">
              <a:spcBef>
                <a:spcPts val="0"/>
              </a:spcBef>
              <a:spcAft>
                <a:spcPts val="0"/>
              </a:spcAft>
              <a:buNone/>
            </a:pPr>
            <a:r>
              <a:rPr lang="en">
                <a:solidFill>
                  <a:schemeClr val="lt1"/>
                </a:solidFill>
                <a:latin typeface="Arial"/>
                <a:ea typeface="Arial"/>
                <a:cs typeface="Arial"/>
                <a:sym typeface="Arial"/>
              </a:rPr>
              <a:t>Radia Jannat			</a:t>
            </a:r>
            <a:r>
              <a:rPr lang="en">
                <a:solidFill>
                  <a:schemeClr val="lt1"/>
                </a:solidFill>
                <a:latin typeface="Arial"/>
                <a:ea typeface="Arial"/>
                <a:cs typeface="Arial"/>
                <a:sym typeface="Arial"/>
              </a:rPr>
              <a:t>Albin Radaj</a:t>
            </a:r>
            <a:endParaRPr>
              <a:solidFill>
                <a:schemeClr val="lt1"/>
              </a:solidFill>
              <a:latin typeface="Arial"/>
              <a:ea typeface="Arial"/>
              <a:cs typeface="Arial"/>
              <a:sym typeface="Arial"/>
            </a:endParaRPr>
          </a:p>
          <a:p>
            <a:pPr indent="0" lvl="0" marL="0" rtl="0" algn="l">
              <a:spcBef>
                <a:spcPts val="0"/>
              </a:spcBef>
              <a:spcAft>
                <a:spcPts val="0"/>
              </a:spcAft>
              <a:buNone/>
            </a:pPr>
            <a:r>
              <a:rPr lang="en">
                <a:solidFill>
                  <a:schemeClr val="lt1"/>
                </a:solidFill>
                <a:latin typeface="Arial"/>
                <a:ea typeface="Arial"/>
                <a:cs typeface="Arial"/>
                <a:sym typeface="Arial"/>
              </a:rPr>
              <a:t>Mohammed Kazmi</a:t>
            </a:r>
            <a:endParaRPr>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79100"/>
            <a:ext cx="8520600" cy="83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Test Cases</a:t>
            </a:r>
            <a:endParaRPr/>
          </a:p>
        </p:txBody>
      </p:sp>
      <p:pic>
        <p:nvPicPr>
          <p:cNvPr id="125" name="Google Shape;125;p22"/>
          <p:cNvPicPr preferRelativeResize="0"/>
          <p:nvPr/>
        </p:nvPicPr>
        <p:blipFill rotWithShape="1">
          <a:blip r:embed="rId3">
            <a:alphaModFix/>
          </a:blip>
          <a:srcRect b="4201" l="6666" r="2762" t="32706"/>
          <a:stretch/>
        </p:blipFill>
        <p:spPr>
          <a:xfrm>
            <a:off x="1269513" y="1789900"/>
            <a:ext cx="6604975" cy="2874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9" name="Shape 129"/>
        <p:cNvGrpSpPr/>
        <p:nvPr/>
      </p:nvGrpSpPr>
      <p:grpSpPr>
        <a:xfrm>
          <a:off x="0" y="0"/>
          <a:ext cx="0" cy="0"/>
          <a:chOff x="0" y="0"/>
          <a:chExt cx="0" cy="0"/>
        </a:xfrm>
      </p:grpSpPr>
      <p:sp>
        <p:nvSpPr>
          <p:cNvPr id="130" name="Google Shape;130;p23"/>
          <p:cNvSpPr txBox="1"/>
          <p:nvPr>
            <p:ph type="title"/>
          </p:nvPr>
        </p:nvSpPr>
        <p:spPr>
          <a:xfrm>
            <a:off x="311700" y="0"/>
            <a:ext cx="8520600" cy="83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RTM</a:t>
            </a:r>
            <a:endParaRPr/>
          </a:p>
        </p:txBody>
      </p:sp>
      <p:pic>
        <p:nvPicPr>
          <p:cNvPr id="131" name="Google Shape;131;p23"/>
          <p:cNvPicPr preferRelativeResize="0"/>
          <p:nvPr/>
        </p:nvPicPr>
        <p:blipFill>
          <a:blip r:embed="rId3">
            <a:alphaModFix/>
          </a:blip>
          <a:stretch>
            <a:fillRect/>
          </a:stretch>
        </p:blipFill>
        <p:spPr>
          <a:xfrm>
            <a:off x="1615188" y="831300"/>
            <a:ext cx="5913622" cy="4007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5" name="Shape 135"/>
        <p:cNvGrpSpPr/>
        <p:nvPr/>
      </p:nvGrpSpPr>
      <p:grpSpPr>
        <a:xfrm>
          <a:off x="0" y="0"/>
          <a:ext cx="0" cy="0"/>
          <a:chOff x="0" y="0"/>
          <a:chExt cx="0" cy="0"/>
        </a:xfrm>
      </p:grpSpPr>
      <p:sp>
        <p:nvSpPr>
          <p:cNvPr id="136" name="Google Shape;136;p24"/>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Class Diagram</a:t>
            </a:r>
            <a:endParaRPr/>
          </a:p>
        </p:txBody>
      </p:sp>
      <p:pic>
        <p:nvPicPr>
          <p:cNvPr id="137" name="Google Shape;137;p24"/>
          <p:cNvPicPr preferRelativeResize="0"/>
          <p:nvPr/>
        </p:nvPicPr>
        <p:blipFill>
          <a:blip r:embed="rId3">
            <a:alphaModFix/>
          </a:blip>
          <a:stretch>
            <a:fillRect/>
          </a:stretch>
        </p:blipFill>
        <p:spPr>
          <a:xfrm>
            <a:off x="228596" y="0"/>
            <a:ext cx="8726749" cy="5143500"/>
          </a:xfrm>
          <a:prstGeom prst="rect">
            <a:avLst/>
          </a:prstGeom>
          <a:noFill/>
          <a:ln>
            <a:noFill/>
          </a:ln>
        </p:spPr>
      </p:pic>
      <p:sp>
        <p:nvSpPr>
          <p:cNvPr id="138" name="Google Shape;138;p24"/>
          <p:cNvSpPr txBox="1"/>
          <p:nvPr/>
        </p:nvSpPr>
        <p:spPr>
          <a:xfrm>
            <a:off x="1115350" y="4501550"/>
            <a:ext cx="9789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500">
              <a:latin typeface="Roboto"/>
              <a:ea typeface="Roboto"/>
              <a:cs typeface="Roboto"/>
              <a:sym typeface="Roboto"/>
            </a:endParaRPr>
          </a:p>
        </p:txBody>
      </p:sp>
      <p:sp>
        <p:nvSpPr>
          <p:cNvPr id="139" name="Google Shape;139;p24"/>
          <p:cNvSpPr/>
          <p:nvPr/>
        </p:nvSpPr>
        <p:spPr>
          <a:xfrm>
            <a:off x="3923825" y="2728225"/>
            <a:ext cx="465600" cy="112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txBox="1"/>
          <p:nvPr/>
        </p:nvSpPr>
        <p:spPr>
          <a:xfrm>
            <a:off x="4116425" y="2653525"/>
            <a:ext cx="14202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
                <a:latin typeface="Roboto"/>
                <a:ea typeface="Roboto"/>
                <a:cs typeface="Roboto"/>
                <a:sym typeface="Roboto"/>
              </a:rPr>
              <a:t>Listing</a:t>
            </a:r>
            <a:endParaRPr sz="5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 name="Shape 144"/>
        <p:cNvGrpSpPr/>
        <p:nvPr/>
      </p:nvGrpSpPr>
      <p:grpSpPr>
        <a:xfrm>
          <a:off x="0" y="0"/>
          <a:ext cx="0" cy="0"/>
          <a:chOff x="0" y="0"/>
          <a:chExt cx="0" cy="0"/>
        </a:xfrm>
      </p:grpSpPr>
      <p:sp>
        <p:nvSpPr>
          <p:cNvPr id="145" name="Google Shape;145;p25"/>
          <p:cNvSpPr txBox="1"/>
          <p:nvPr>
            <p:ph type="title"/>
          </p:nvPr>
        </p:nvSpPr>
        <p:spPr>
          <a:xfrm>
            <a:off x="431200" y="141425"/>
            <a:ext cx="2052000" cy="5283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sz="2400"/>
              <a:t>Class Diagram pt2</a:t>
            </a:r>
            <a:endParaRPr sz="2400"/>
          </a:p>
        </p:txBody>
      </p:sp>
      <p:pic>
        <p:nvPicPr>
          <p:cNvPr id="146" name="Google Shape;146;p25"/>
          <p:cNvPicPr preferRelativeResize="0"/>
          <p:nvPr/>
        </p:nvPicPr>
        <p:blipFill>
          <a:blip r:embed="rId3">
            <a:alphaModFix/>
          </a:blip>
          <a:stretch>
            <a:fillRect/>
          </a:stretch>
        </p:blipFill>
        <p:spPr>
          <a:xfrm>
            <a:off x="183100" y="914150"/>
            <a:ext cx="8274959" cy="4168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0" name="Shape 150"/>
        <p:cNvGrpSpPr/>
        <p:nvPr/>
      </p:nvGrpSpPr>
      <p:grpSpPr>
        <a:xfrm>
          <a:off x="0" y="0"/>
          <a:ext cx="0" cy="0"/>
          <a:chOff x="0" y="0"/>
          <a:chExt cx="0" cy="0"/>
        </a:xfrm>
      </p:grpSpPr>
      <p:sp>
        <p:nvSpPr>
          <p:cNvPr id="151" name="Google Shape;151;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Sequence Diagrams</a:t>
            </a:r>
            <a:endParaRPr/>
          </a:p>
        </p:txBody>
      </p:sp>
      <p:pic>
        <p:nvPicPr>
          <p:cNvPr id="152" name="Google Shape;152;p26"/>
          <p:cNvPicPr preferRelativeResize="0"/>
          <p:nvPr/>
        </p:nvPicPr>
        <p:blipFill>
          <a:blip r:embed="rId3">
            <a:alphaModFix/>
          </a:blip>
          <a:stretch>
            <a:fillRect/>
          </a:stretch>
        </p:blipFill>
        <p:spPr>
          <a:xfrm>
            <a:off x="4721193" y="1277025"/>
            <a:ext cx="3266201" cy="3714075"/>
          </a:xfrm>
          <a:prstGeom prst="rect">
            <a:avLst/>
          </a:prstGeom>
          <a:noFill/>
          <a:ln>
            <a:noFill/>
          </a:ln>
        </p:spPr>
      </p:pic>
      <p:pic>
        <p:nvPicPr>
          <p:cNvPr id="153" name="Google Shape;153;p26"/>
          <p:cNvPicPr preferRelativeResize="0"/>
          <p:nvPr/>
        </p:nvPicPr>
        <p:blipFill>
          <a:blip r:embed="rId4">
            <a:alphaModFix/>
          </a:blip>
          <a:stretch>
            <a:fillRect/>
          </a:stretch>
        </p:blipFill>
        <p:spPr>
          <a:xfrm>
            <a:off x="388125" y="1277025"/>
            <a:ext cx="3920126" cy="3714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Sequence Diagrams</a:t>
            </a:r>
            <a:endParaRPr/>
          </a:p>
        </p:txBody>
      </p:sp>
      <p:pic>
        <p:nvPicPr>
          <p:cNvPr id="159" name="Google Shape;159;p27"/>
          <p:cNvPicPr preferRelativeResize="0"/>
          <p:nvPr/>
        </p:nvPicPr>
        <p:blipFill>
          <a:blip r:embed="rId3">
            <a:alphaModFix/>
          </a:blip>
          <a:stretch>
            <a:fillRect/>
          </a:stretch>
        </p:blipFill>
        <p:spPr>
          <a:xfrm>
            <a:off x="64925" y="1855950"/>
            <a:ext cx="4682651" cy="2397999"/>
          </a:xfrm>
          <a:prstGeom prst="rect">
            <a:avLst/>
          </a:prstGeom>
          <a:noFill/>
          <a:ln>
            <a:noFill/>
          </a:ln>
        </p:spPr>
      </p:pic>
      <p:pic>
        <p:nvPicPr>
          <p:cNvPr id="160" name="Google Shape;160;p27"/>
          <p:cNvPicPr preferRelativeResize="0"/>
          <p:nvPr/>
        </p:nvPicPr>
        <p:blipFill>
          <a:blip r:embed="rId4">
            <a:alphaModFix/>
          </a:blip>
          <a:stretch>
            <a:fillRect/>
          </a:stretch>
        </p:blipFill>
        <p:spPr>
          <a:xfrm>
            <a:off x="4752875" y="1459200"/>
            <a:ext cx="4086326" cy="3430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4" name="Shape 164"/>
        <p:cNvGrpSpPr/>
        <p:nvPr/>
      </p:nvGrpSpPr>
      <p:grpSpPr>
        <a:xfrm>
          <a:off x="0" y="0"/>
          <a:ext cx="0" cy="0"/>
          <a:chOff x="0" y="0"/>
          <a:chExt cx="0" cy="0"/>
        </a:xfrm>
      </p:grpSpPr>
      <p:sp>
        <p:nvSpPr>
          <p:cNvPr id="165" name="Google Shape;165;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Sequence Diagrams</a:t>
            </a:r>
            <a:endParaRPr/>
          </a:p>
        </p:txBody>
      </p:sp>
      <p:pic>
        <p:nvPicPr>
          <p:cNvPr id="166" name="Google Shape;166;p28"/>
          <p:cNvPicPr preferRelativeResize="0"/>
          <p:nvPr/>
        </p:nvPicPr>
        <p:blipFill>
          <a:blip r:embed="rId3">
            <a:alphaModFix/>
          </a:blip>
          <a:stretch>
            <a:fillRect/>
          </a:stretch>
        </p:blipFill>
        <p:spPr>
          <a:xfrm>
            <a:off x="153275" y="1578075"/>
            <a:ext cx="4279175" cy="3258800"/>
          </a:xfrm>
          <a:prstGeom prst="rect">
            <a:avLst/>
          </a:prstGeom>
          <a:noFill/>
          <a:ln>
            <a:noFill/>
          </a:ln>
        </p:spPr>
      </p:pic>
      <p:pic>
        <p:nvPicPr>
          <p:cNvPr id="167" name="Google Shape;167;p28"/>
          <p:cNvPicPr preferRelativeResize="0"/>
          <p:nvPr/>
        </p:nvPicPr>
        <p:blipFill>
          <a:blip r:embed="rId4">
            <a:alphaModFix/>
          </a:blip>
          <a:stretch>
            <a:fillRect/>
          </a:stretch>
        </p:blipFill>
        <p:spPr>
          <a:xfrm>
            <a:off x="4752025" y="1504650"/>
            <a:ext cx="4080300" cy="34056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Sequence Diagrams</a:t>
            </a:r>
            <a:endParaRPr/>
          </a:p>
        </p:txBody>
      </p:sp>
      <p:pic>
        <p:nvPicPr>
          <p:cNvPr id="173" name="Google Shape;173;p29"/>
          <p:cNvPicPr preferRelativeResize="0"/>
          <p:nvPr/>
        </p:nvPicPr>
        <p:blipFill>
          <a:blip r:embed="rId3">
            <a:alphaModFix/>
          </a:blip>
          <a:stretch>
            <a:fillRect/>
          </a:stretch>
        </p:blipFill>
        <p:spPr>
          <a:xfrm>
            <a:off x="152400" y="1414025"/>
            <a:ext cx="3744500" cy="3577075"/>
          </a:xfrm>
          <a:prstGeom prst="rect">
            <a:avLst/>
          </a:prstGeom>
          <a:noFill/>
          <a:ln>
            <a:noFill/>
          </a:ln>
        </p:spPr>
      </p:pic>
      <p:pic>
        <p:nvPicPr>
          <p:cNvPr id="174" name="Google Shape;174;p29"/>
          <p:cNvPicPr preferRelativeResize="0"/>
          <p:nvPr/>
        </p:nvPicPr>
        <p:blipFill>
          <a:blip r:embed="rId4">
            <a:alphaModFix/>
          </a:blip>
          <a:stretch>
            <a:fillRect/>
          </a:stretch>
        </p:blipFill>
        <p:spPr>
          <a:xfrm>
            <a:off x="4300675" y="1599976"/>
            <a:ext cx="4485224" cy="30739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8" name="Shape 178"/>
        <p:cNvGrpSpPr/>
        <p:nvPr/>
      </p:nvGrpSpPr>
      <p:grpSpPr>
        <a:xfrm>
          <a:off x="0" y="0"/>
          <a:ext cx="0" cy="0"/>
          <a:chOff x="0" y="0"/>
          <a:chExt cx="0" cy="0"/>
        </a:xfrm>
      </p:grpSpPr>
      <p:sp>
        <p:nvSpPr>
          <p:cNvPr id="179" name="Google Shape;179;p3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Sequence Diagrams</a:t>
            </a:r>
            <a:endParaRPr/>
          </a:p>
        </p:txBody>
      </p:sp>
      <p:pic>
        <p:nvPicPr>
          <p:cNvPr id="180" name="Google Shape;180;p30"/>
          <p:cNvPicPr preferRelativeResize="0"/>
          <p:nvPr/>
        </p:nvPicPr>
        <p:blipFill>
          <a:blip r:embed="rId3">
            <a:alphaModFix/>
          </a:blip>
          <a:stretch>
            <a:fillRect/>
          </a:stretch>
        </p:blipFill>
        <p:spPr>
          <a:xfrm>
            <a:off x="97025" y="1537475"/>
            <a:ext cx="4549225" cy="3321350"/>
          </a:xfrm>
          <a:prstGeom prst="rect">
            <a:avLst/>
          </a:prstGeom>
          <a:noFill/>
          <a:ln>
            <a:noFill/>
          </a:ln>
        </p:spPr>
      </p:pic>
      <p:pic>
        <p:nvPicPr>
          <p:cNvPr id="181" name="Google Shape;181;p30"/>
          <p:cNvPicPr preferRelativeResize="0"/>
          <p:nvPr/>
        </p:nvPicPr>
        <p:blipFill>
          <a:blip r:embed="rId4">
            <a:alphaModFix/>
          </a:blip>
          <a:stretch>
            <a:fillRect/>
          </a:stretch>
        </p:blipFill>
        <p:spPr>
          <a:xfrm>
            <a:off x="5087200" y="1484700"/>
            <a:ext cx="3745124" cy="3545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31"/>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a:t>
            </a:r>
            <a:endParaRPr/>
          </a:p>
        </p:txBody>
      </p:sp>
      <p:sp>
        <p:nvSpPr>
          <p:cNvPr id="187" name="Google Shape;187;p31"/>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500"/>
          </a:p>
          <a:p>
            <a:pPr indent="-323850" lvl="0" marL="457200" rtl="0" algn="l">
              <a:spcBef>
                <a:spcPts val="1200"/>
              </a:spcBef>
              <a:spcAft>
                <a:spcPts val="0"/>
              </a:spcAft>
              <a:buSzPts val="1500"/>
              <a:buChar char="●"/>
            </a:pPr>
            <a:r>
              <a:rPr lang="en" sz="1500"/>
              <a:t>MVC </a:t>
            </a:r>
            <a:endParaRPr sz="1500"/>
          </a:p>
          <a:p>
            <a:pPr indent="-323850" lvl="0" marL="457200" rtl="0" algn="l">
              <a:spcBef>
                <a:spcPts val="0"/>
              </a:spcBef>
              <a:spcAft>
                <a:spcPts val="0"/>
              </a:spcAft>
              <a:buSzPts val="1500"/>
              <a:buChar char="●"/>
            </a:pPr>
            <a:r>
              <a:rPr lang="en" sz="1500"/>
              <a:t>MVT (Django)</a:t>
            </a:r>
            <a:endParaRPr sz="1500"/>
          </a:p>
          <a:p>
            <a:pPr indent="-323850" lvl="0" marL="457200" rtl="0" algn="l">
              <a:spcBef>
                <a:spcPts val="0"/>
              </a:spcBef>
              <a:spcAft>
                <a:spcPts val="0"/>
              </a:spcAft>
              <a:buSzPts val="1500"/>
              <a:buChar char="●"/>
            </a:pPr>
            <a:r>
              <a:rPr lang="en" sz="1500"/>
              <a:t>Microservices</a:t>
            </a:r>
            <a:endParaRPr sz="1500"/>
          </a:p>
        </p:txBody>
      </p:sp>
      <p:pic>
        <p:nvPicPr>
          <p:cNvPr id="188" name="Google Shape;188;p31"/>
          <p:cNvPicPr preferRelativeResize="0"/>
          <p:nvPr/>
        </p:nvPicPr>
        <p:blipFill rotWithShape="1">
          <a:blip r:embed="rId3">
            <a:alphaModFix/>
          </a:blip>
          <a:srcRect b="41655" l="43676" r="3492" t="10852"/>
          <a:stretch/>
        </p:blipFill>
        <p:spPr>
          <a:xfrm>
            <a:off x="3957125" y="250563"/>
            <a:ext cx="4941327" cy="4337575"/>
          </a:xfrm>
          <a:prstGeom prst="rect">
            <a:avLst/>
          </a:prstGeom>
          <a:noFill/>
          <a:ln>
            <a:noFill/>
          </a:ln>
        </p:spPr>
      </p:pic>
      <p:sp>
        <p:nvSpPr>
          <p:cNvPr id="189" name="Google Shape;189;p31"/>
          <p:cNvSpPr/>
          <p:nvPr/>
        </p:nvSpPr>
        <p:spPr>
          <a:xfrm>
            <a:off x="4948975" y="2077625"/>
            <a:ext cx="684600" cy="350100"/>
          </a:xfrm>
          <a:prstGeom prst="flowChartAlternateProcess">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1"/>
          <p:cNvSpPr/>
          <p:nvPr/>
        </p:nvSpPr>
        <p:spPr>
          <a:xfrm>
            <a:off x="7217925" y="2077625"/>
            <a:ext cx="684600" cy="350100"/>
          </a:xfrm>
          <a:prstGeom prst="flowChartAlternateProcess">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1"/>
          <p:cNvSpPr/>
          <p:nvPr/>
        </p:nvSpPr>
        <p:spPr>
          <a:xfrm>
            <a:off x="5082600" y="2701450"/>
            <a:ext cx="1228200" cy="350100"/>
          </a:xfrm>
          <a:prstGeom prst="flowChartAlternateProcess">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1"/>
          <p:cNvSpPr/>
          <p:nvPr/>
        </p:nvSpPr>
        <p:spPr>
          <a:xfrm>
            <a:off x="6635625" y="2701450"/>
            <a:ext cx="1228200" cy="350100"/>
          </a:xfrm>
          <a:prstGeom prst="flowChartAlternateProcess">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1"/>
          <p:cNvSpPr/>
          <p:nvPr/>
        </p:nvSpPr>
        <p:spPr>
          <a:xfrm>
            <a:off x="5877600" y="1859750"/>
            <a:ext cx="1122600" cy="607200"/>
          </a:xfrm>
          <a:prstGeom prst="flowChartAlternateProcess">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1"/>
          <p:cNvSpPr/>
          <p:nvPr/>
        </p:nvSpPr>
        <p:spPr>
          <a:xfrm>
            <a:off x="7217925" y="2026025"/>
            <a:ext cx="759900" cy="453300"/>
          </a:xfrm>
          <a:prstGeom prst="flowChartAlternateProcess">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1"/>
          <p:cNvSpPr/>
          <p:nvPr/>
        </p:nvSpPr>
        <p:spPr>
          <a:xfrm>
            <a:off x="5188200" y="980450"/>
            <a:ext cx="1122600" cy="453300"/>
          </a:xfrm>
          <a:prstGeom prst="flowChartAlternateProcess">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1"/>
          <p:cNvSpPr/>
          <p:nvPr/>
        </p:nvSpPr>
        <p:spPr>
          <a:xfrm>
            <a:off x="6546725" y="980450"/>
            <a:ext cx="1122600" cy="453300"/>
          </a:xfrm>
          <a:prstGeom prst="flowChartAlternateProcess">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1"/>
          <p:cNvSpPr/>
          <p:nvPr/>
        </p:nvSpPr>
        <p:spPr>
          <a:xfrm>
            <a:off x="4937163" y="2026025"/>
            <a:ext cx="722700" cy="453300"/>
          </a:xfrm>
          <a:prstGeom prst="flowChartAlternateProcess">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1"/>
          <p:cNvSpPr/>
          <p:nvPr/>
        </p:nvSpPr>
        <p:spPr>
          <a:xfrm>
            <a:off x="5082600" y="2649850"/>
            <a:ext cx="1228200" cy="453300"/>
          </a:xfrm>
          <a:prstGeom prst="flowChartAlternateProcess">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1"/>
          <p:cNvSpPr/>
          <p:nvPr/>
        </p:nvSpPr>
        <p:spPr>
          <a:xfrm>
            <a:off x="6674325" y="2649850"/>
            <a:ext cx="1228200" cy="453300"/>
          </a:xfrm>
          <a:prstGeom prst="flowChartAlternateProcess">
            <a:avLst/>
          </a:prstGeom>
          <a:noFill/>
          <a:ln cap="flat" cmpd="sng" w="7620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1"/>
          <p:cNvSpPr/>
          <p:nvPr/>
        </p:nvSpPr>
        <p:spPr>
          <a:xfrm>
            <a:off x="4948975" y="814025"/>
            <a:ext cx="1228200" cy="3412800"/>
          </a:xfrm>
          <a:prstGeom prst="flowChartAlternateProcess">
            <a:avLst/>
          </a:prstGeom>
          <a:noFill/>
          <a:ln cap="flat" cmpd="sng" w="76200">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1"/>
          <p:cNvSpPr/>
          <p:nvPr/>
        </p:nvSpPr>
        <p:spPr>
          <a:xfrm>
            <a:off x="6674325" y="840400"/>
            <a:ext cx="1228200" cy="3412800"/>
          </a:xfrm>
          <a:prstGeom prst="flowChartAlternateProcess">
            <a:avLst/>
          </a:prstGeom>
          <a:noFill/>
          <a:ln cap="flat" cmpd="sng" w="76200">
            <a:solidFill>
              <a:srgbClr val="31394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4"/>
          <p:cNvSpPr txBox="1"/>
          <p:nvPr>
            <p:ph type="title"/>
          </p:nvPr>
        </p:nvSpPr>
        <p:spPr>
          <a:xfrm>
            <a:off x="311300" y="500925"/>
            <a:ext cx="39540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Objective/Motivation</a:t>
            </a:r>
            <a:endParaRPr/>
          </a:p>
        </p:txBody>
      </p:sp>
      <p:sp>
        <p:nvSpPr>
          <p:cNvPr id="72" name="Google Shape;72;p14"/>
          <p:cNvSpPr txBox="1"/>
          <p:nvPr>
            <p:ph idx="2" type="body"/>
          </p:nvPr>
        </p:nvSpPr>
        <p:spPr>
          <a:xfrm>
            <a:off x="4879025" y="500925"/>
            <a:ext cx="3954000" cy="4312800"/>
          </a:xfrm>
          <a:prstGeom prst="rect">
            <a:avLst/>
          </a:prstGeom>
          <a:solidFill>
            <a:schemeClr val="lt1"/>
          </a:solidFill>
        </p:spPr>
        <p:txBody>
          <a:bodyPr anchorCtr="0" anchor="t" bIns="91425" lIns="91425" spcFirstLastPara="1" rIns="91425" wrap="square" tIns="91425">
            <a:normAutofit lnSpcReduction="10000"/>
          </a:bodyPr>
          <a:lstStyle/>
          <a:p>
            <a:pPr indent="0" lvl="0" marL="457200" rtl="0" algn="l">
              <a:spcBef>
                <a:spcPts val="0"/>
              </a:spcBef>
              <a:spcAft>
                <a:spcPts val="0"/>
              </a:spcAft>
              <a:buNone/>
            </a:pPr>
            <a:r>
              <a:t/>
            </a:r>
            <a:endParaRPr b="1" sz="1700">
              <a:highlight>
                <a:schemeClr val="lt1"/>
              </a:highlight>
            </a:endParaRPr>
          </a:p>
          <a:p>
            <a:pPr indent="-336550" lvl="0" marL="457200" rtl="0" algn="l">
              <a:lnSpc>
                <a:spcPct val="150000"/>
              </a:lnSpc>
              <a:spcBef>
                <a:spcPts val="1200"/>
              </a:spcBef>
              <a:spcAft>
                <a:spcPts val="0"/>
              </a:spcAft>
              <a:buSzPts val="1700"/>
              <a:buChar char="●"/>
            </a:pPr>
            <a:r>
              <a:rPr b="1" lang="en" sz="1700">
                <a:highlight>
                  <a:schemeClr val="lt1"/>
                </a:highlight>
              </a:rPr>
              <a:t>Enhanced s</a:t>
            </a:r>
            <a:r>
              <a:rPr b="1" lang="en" sz="1700">
                <a:highlight>
                  <a:schemeClr val="lt1"/>
                </a:highlight>
              </a:rPr>
              <a:t>ecurity through UCalgary-verified user exclusivity</a:t>
            </a:r>
            <a:endParaRPr b="1" sz="1700">
              <a:highlight>
                <a:schemeClr val="lt1"/>
              </a:highlight>
            </a:endParaRPr>
          </a:p>
          <a:p>
            <a:pPr indent="-336550" lvl="0" marL="457200" rtl="0" algn="l">
              <a:lnSpc>
                <a:spcPct val="150000"/>
              </a:lnSpc>
              <a:spcBef>
                <a:spcPts val="0"/>
              </a:spcBef>
              <a:spcAft>
                <a:spcPts val="0"/>
              </a:spcAft>
              <a:buSzPts val="1700"/>
              <a:buChar char="●"/>
            </a:pPr>
            <a:r>
              <a:rPr b="1" lang="en" sz="1700">
                <a:highlight>
                  <a:schemeClr val="lt1"/>
                </a:highlight>
              </a:rPr>
              <a:t>Actively monitored listings and categories</a:t>
            </a:r>
            <a:endParaRPr b="1" sz="1700">
              <a:highlight>
                <a:schemeClr val="lt1"/>
              </a:highlight>
            </a:endParaRPr>
          </a:p>
          <a:p>
            <a:pPr indent="-336550" lvl="0" marL="457200" rtl="0" algn="l">
              <a:lnSpc>
                <a:spcPct val="150000"/>
              </a:lnSpc>
              <a:spcBef>
                <a:spcPts val="0"/>
              </a:spcBef>
              <a:spcAft>
                <a:spcPts val="0"/>
              </a:spcAft>
              <a:buSzPts val="1700"/>
              <a:buChar char="●"/>
            </a:pPr>
            <a:r>
              <a:rPr b="1" lang="en" sz="1700">
                <a:highlight>
                  <a:schemeClr val="lt1"/>
                </a:highlight>
              </a:rPr>
              <a:t>S</a:t>
            </a:r>
            <a:r>
              <a:rPr b="1" lang="en" sz="1700">
                <a:highlight>
                  <a:schemeClr val="lt1"/>
                </a:highlight>
              </a:rPr>
              <a:t>implified communication between buyers and sellers, streamlining the buying process without sharing personal contact information</a:t>
            </a:r>
            <a:endParaRPr b="1" sz="1700">
              <a:highlight>
                <a:schemeClr val="lt1"/>
              </a:highlight>
            </a:endParaRPr>
          </a:p>
        </p:txBody>
      </p:sp>
      <p:sp>
        <p:nvSpPr>
          <p:cNvPr id="73" name="Google Shape;73;p14"/>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Improving student experience by facilitating marketplace transactions between verified students, alumni and faculty members on campus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5" name="Shape 205"/>
        <p:cNvGrpSpPr/>
        <p:nvPr/>
      </p:nvGrpSpPr>
      <p:grpSpPr>
        <a:xfrm>
          <a:off x="0" y="0"/>
          <a:ext cx="0" cy="0"/>
          <a:chOff x="0" y="0"/>
          <a:chExt cx="0" cy="0"/>
        </a:xfrm>
      </p:grpSpPr>
      <p:grpSp>
        <p:nvGrpSpPr>
          <p:cNvPr id="206" name="Google Shape;206;p32"/>
          <p:cNvGrpSpPr/>
          <p:nvPr/>
        </p:nvGrpSpPr>
        <p:grpSpPr>
          <a:xfrm>
            <a:off x="1921025" y="0"/>
            <a:ext cx="5301940" cy="5143499"/>
            <a:chOff x="1921025" y="0"/>
            <a:chExt cx="5301940" cy="5143499"/>
          </a:xfrm>
        </p:grpSpPr>
        <p:pic>
          <p:nvPicPr>
            <p:cNvPr id="207" name="Google Shape;207;p32"/>
            <p:cNvPicPr preferRelativeResize="0"/>
            <p:nvPr/>
          </p:nvPicPr>
          <p:blipFill>
            <a:blip r:embed="rId3">
              <a:alphaModFix/>
            </a:blip>
            <a:stretch>
              <a:fillRect/>
            </a:stretch>
          </p:blipFill>
          <p:spPr>
            <a:xfrm>
              <a:off x="1921025" y="0"/>
              <a:ext cx="5301940" cy="5143499"/>
            </a:xfrm>
            <a:prstGeom prst="rect">
              <a:avLst/>
            </a:prstGeom>
            <a:noFill/>
            <a:ln>
              <a:noFill/>
            </a:ln>
          </p:spPr>
        </p:pic>
        <p:sp>
          <p:nvSpPr>
            <p:cNvPr id="208" name="Google Shape;208;p32"/>
            <p:cNvSpPr txBox="1"/>
            <p:nvPr/>
          </p:nvSpPr>
          <p:spPr>
            <a:xfrm>
              <a:off x="3182375" y="981075"/>
              <a:ext cx="3111900" cy="307800"/>
            </a:xfrm>
            <a:prstGeom prst="rect">
              <a:avLst/>
            </a:prstGeom>
            <a:solidFill>
              <a:srgbClr val="F3F1E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F4473A"/>
                  </a:solidFill>
                  <a:latin typeface="Comfortaa"/>
                  <a:ea typeface="Comfortaa"/>
                  <a:cs typeface="Comfortaa"/>
                  <a:sym typeface="Comfortaa"/>
                </a:rPr>
                <a:t>We’ll help bring </a:t>
              </a:r>
              <a:r>
                <a:rPr b="1" lang="en" sz="800">
                  <a:solidFill>
                    <a:srgbClr val="F4473A"/>
                  </a:solidFill>
                  <a:latin typeface="Comfortaa"/>
                  <a:ea typeface="Comfortaa"/>
                  <a:cs typeface="Comfortaa"/>
                  <a:sym typeface="Comfortaa"/>
                </a:rPr>
                <a:t>your</a:t>
              </a:r>
              <a:r>
                <a:rPr b="1" lang="en" sz="800">
                  <a:solidFill>
                    <a:srgbClr val="F4473A"/>
                  </a:solidFill>
                  <a:latin typeface="Comfortaa"/>
                  <a:ea typeface="Comfortaa"/>
                  <a:cs typeface="Comfortaa"/>
                  <a:sym typeface="Comfortaa"/>
                </a:rPr>
                <a:t> life experiences to campus!</a:t>
              </a:r>
              <a:endParaRPr b="1" sz="800">
                <a:solidFill>
                  <a:srgbClr val="F4473A"/>
                </a:solidFill>
                <a:latin typeface="Comfortaa"/>
                <a:ea typeface="Comfortaa"/>
                <a:cs typeface="Comfortaa"/>
                <a:sym typeface="Comfortaa"/>
              </a:endParaRPr>
            </a:p>
          </p:txBody>
        </p:sp>
      </p:grpSp>
      <p:sp>
        <p:nvSpPr>
          <p:cNvPr id="209" name="Google Shape;209;p32"/>
          <p:cNvSpPr/>
          <p:nvPr/>
        </p:nvSpPr>
        <p:spPr>
          <a:xfrm>
            <a:off x="3328825" y="-76200"/>
            <a:ext cx="960300" cy="14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pic>
        <p:nvPicPr>
          <p:cNvPr id="214" name="Google Shape;214;p33"/>
          <p:cNvPicPr preferRelativeResize="0"/>
          <p:nvPr/>
        </p:nvPicPr>
        <p:blipFill>
          <a:blip r:embed="rId3">
            <a:alphaModFix/>
          </a:blip>
          <a:stretch>
            <a:fillRect/>
          </a:stretch>
        </p:blipFill>
        <p:spPr>
          <a:xfrm>
            <a:off x="1739138" y="0"/>
            <a:ext cx="5665722" cy="5143500"/>
          </a:xfrm>
          <a:prstGeom prst="rect">
            <a:avLst/>
          </a:prstGeom>
          <a:noFill/>
          <a:ln>
            <a:noFill/>
          </a:ln>
        </p:spPr>
      </p:pic>
      <p:sp>
        <p:nvSpPr>
          <p:cNvPr id="215" name="Google Shape;215;p33"/>
          <p:cNvSpPr/>
          <p:nvPr/>
        </p:nvSpPr>
        <p:spPr>
          <a:xfrm>
            <a:off x="3405025" y="0"/>
            <a:ext cx="960300" cy="14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3"/>
          <p:cNvSpPr/>
          <p:nvPr/>
        </p:nvSpPr>
        <p:spPr>
          <a:xfrm>
            <a:off x="2960225" y="3437075"/>
            <a:ext cx="823800" cy="717000"/>
          </a:xfrm>
          <a:prstGeom prst="flowChartAlternateProcess">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0" name="Shape 220"/>
        <p:cNvGrpSpPr/>
        <p:nvPr/>
      </p:nvGrpSpPr>
      <p:grpSpPr>
        <a:xfrm>
          <a:off x="0" y="0"/>
          <a:ext cx="0" cy="0"/>
          <a:chOff x="0" y="0"/>
          <a:chExt cx="0" cy="0"/>
        </a:xfrm>
      </p:grpSpPr>
      <p:pic>
        <p:nvPicPr>
          <p:cNvPr id="221" name="Google Shape;221;p34"/>
          <p:cNvPicPr preferRelativeResize="0"/>
          <p:nvPr/>
        </p:nvPicPr>
        <p:blipFill rotWithShape="1">
          <a:blip r:embed="rId3">
            <a:alphaModFix/>
          </a:blip>
          <a:srcRect b="0" l="1333" r="1343" t="0"/>
          <a:stretch/>
        </p:blipFill>
        <p:spPr>
          <a:xfrm>
            <a:off x="1667688" y="0"/>
            <a:ext cx="5808614" cy="5143501"/>
          </a:xfrm>
          <a:prstGeom prst="rect">
            <a:avLst/>
          </a:prstGeom>
          <a:noFill/>
          <a:ln>
            <a:noFill/>
          </a:ln>
        </p:spPr>
      </p:pic>
      <p:sp>
        <p:nvSpPr>
          <p:cNvPr id="222" name="Google Shape;222;p34"/>
          <p:cNvSpPr/>
          <p:nvPr/>
        </p:nvSpPr>
        <p:spPr>
          <a:xfrm>
            <a:off x="3405025" y="0"/>
            <a:ext cx="960300" cy="14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4"/>
          <p:cNvSpPr/>
          <p:nvPr/>
        </p:nvSpPr>
        <p:spPr>
          <a:xfrm>
            <a:off x="2909075" y="3877975"/>
            <a:ext cx="794400" cy="246600"/>
          </a:xfrm>
          <a:prstGeom prst="flowChartAlternateProcess">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7" name="Shape 227"/>
        <p:cNvGrpSpPr/>
        <p:nvPr/>
      </p:nvGrpSpPr>
      <p:grpSpPr>
        <a:xfrm>
          <a:off x="0" y="0"/>
          <a:ext cx="0" cy="0"/>
          <a:chOff x="0" y="0"/>
          <a:chExt cx="0" cy="0"/>
        </a:xfrm>
      </p:grpSpPr>
      <p:pic>
        <p:nvPicPr>
          <p:cNvPr id="228" name="Google Shape;228;p35"/>
          <p:cNvPicPr preferRelativeResize="0"/>
          <p:nvPr/>
        </p:nvPicPr>
        <p:blipFill>
          <a:blip r:embed="rId3">
            <a:alphaModFix/>
          </a:blip>
          <a:stretch>
            <a:fillRect/>
          </a:stretch>
        </p:blipFill>
        <p:spPr>
          <a:xfrm>
            <a:off x="1120525" y="0"/>
            <a:ext cx="6902938" cy="5143501"/>
          </a:xfrm>
          <a:prstGeom prst="rect">
            <a:avLst/>
          </a:prstGeom>
          <a:noFill/>
          <a:ln>
            <a:noFill/>
          </a:ln>
        </p:spPr>
      </p:pic>
      <p:sp>
        <p:nvSpPr>
          <p:cNvPr id="229" name="Google Shape;229;p35"/>
          <p:cNvSpPr/>
          <p:nvPr/>
        </p:nvSpPr>
        <p:spPr>
          <a:xfrm>
            <a:off x="3481225" y="-76200"/>
            <a:ext cx="960300" cy="14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pic>
        <p:nvPicPr>
          <p:cNvPr id="234" name="Google Shape;234;p36"/>
          <p:cNvPicPr preferRelativeResize="0"/>
          <p:nvPr/>
        </p:nvPicPr>
        <p:blipFill>
          <a:blip r:embed="rId3">
            <a:alphaModFix/>
          </a:blip>
          <a:stretch>
            <a:fillRect/>
          </a:stretch>
        </p:blipFill>
        <p:spPr>
          <a:xfrm>
            <a:off x="1827038" y="0"/>
            <a:ext cx="5489930" cy="5143501"/>
          </a:xfrm>
          <a:prstGeom prst="rect">
            <a:avLst/>
          </a:prstGeom>
          <a:noFill/>
          <a:ln>
            <a:noFill/>
          </a:ln>
        </p:spPr>
      </p:pic>
      <p:sp>
        <p:nvSpPr>
          <p:cNvPr id="235" name="Google Shape;235;p36"/>
          <p:cNvSpPr/>
          <p:nvPr/>
        </p:nvSpPr>
        <p:spPr>
          <a:xfrm>
            <a:off x="3542200" y="-39200"/>
            <a:ext cx="960300" cy="147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7"/>
          <p:cNvSpPr txBox="1"/>
          <p:nvPr>
            <p:ph type="title"/>
          </p:nvPr>
        </p:nvSpPr>
        <p:spPr>
          <a:xfrm>
            <a:off x="311300" y="112275"/>
            <a:ext cx="3704400" cy="2049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Retrospective/next steps</a:t>
            </a:r>
            <a:endParaRPr/>
          </a:p>
        </p:txBody>
      </p:sp>
      <p:sp>
        <p:nvSpPr>
          <p:cNvPr id="241" name="Google Shape;241;p37"/>
          <p:cNvSpPr txBox="1"/>
          <p:nvPr>
            <p:ph idx="2" type="body"/>
          </p:nvPr>
        </p:nvSpPr>
        <p:spPr>
          <a:xfrm>
            <a:off x="361000" y="1229125"/>
            <a:ext cx="3954000" cy="3505500"/>
          </a:xfrm>
          <a:prstGeom prst="rect">
            <a:avLst/>
          </a:prstGeom>
          <a:noFill/>
        </p:spPr>
        <p:txBody>
          <a:bodyPr anchorCtr="0" anchor="t" bIns="91425" lIns="91425" spcFirstLastPara="1" rIns="91425" wrap="square" tIns="91425">
            <a:normAutofit fontScale="92500" lnSpcReduction="10000"/>
          </a:bodyPr>
          <a:lstStyle/>
          <a:p>
            <a:pPr indent="-316706" lvl="0" marL="457200" rtl="0" algn="l">
              <a:lnSpc>
                <a:spcPct val="150000"/>
              </a:lnSpc>
              <a:spcBef>
                <a:spcPts val="0"/>
              </a:spcBef>
              <a:spcAft>
                <a:spcPts val="0"/>
              </a:spcAft>
              <a:buClr>
                <a:schemeClr val="lt1"/>
              </a:buClr>
              <a:buSzPct val="100000"/>
              <a:buChar char="●"/>
            </a:pPr>
            <a:r>
              <a:rPr lang="en" sz="1500">
                <a:solidFill>
                  <a:schemeClr val="lt1"/>
                </a:solidFill>
              </a:rPr>
              <a:t>More microservices possible</a:t>
            </a:r>
            <a:endParaRPr sz="1500">
              <a:solidFill>
                <a:schemeClr val="lt1"/>
              </a:solidFill>
            </a:endParaRPr>
          </a:p>
          <a:p>
            <a:pPr indent="0" lvl="0" marL="457200" rtl="0" algn="l">
              <a:lnSpc>
                <a:spcPct val="150000"/>
              </a:lnSpc>
              <a:spcBef>
                <a:spcPts val="0"/>
              </a:spcBef>
              <a:spcAft>
                <a:spcPts val="0"/>
              </a:spcAft>
              <a:buNone/>
            </a:pPr>
            <a:r>
              <a:t/>
            </a:r>
            <a:endParaRPr sz="100">
              <a:solidFill>
                <a:schemeClr val="lt1"/>
              </a:solidFill>
            </a:endParaRPr>
          </a:p>
          <a:p>
            <a:pPr indent="0" lvl="0" marL="457200" rtl="0" algn="l">
              <a:lnSpc>
                <a:spcPct val="150000"/>
              </a:lnSpc>
              <a:spcBef>
                <a:spcPts val="0"/>
              </a:spcBef>
              <a:spcAft>
                <a:spcPts val="0"/>
              </a:spcAft>
              <a:buNone/>
            </a:pPr>
            <a:r>
              <a:t/>
            </a:r>
            <a:endParaRPr sz="100">
              <a:solidFill>
                <a:schemeClr val="lt1"/>
              </a:solidFill>
            </a:endParaRPr>
          </a:p>
          <a:p>
            <a:pPr indent="0" lvl="0" marL="0" rtl="0" algn="l">
              <a:lnSpc>
                <a:spcPct val="150000"/>
              </a:lnSpc>
              <a:spcBef>
                <a:spcPts val="0"/>
              </a:spcBef>
              <a:spcAft>
                <a:spcPts val="0"/>
              </a:spcAft>
              <a:buNone/>
            </a:pPr>
            <a:r>
              <a:t/>
            </a:r>
            <a:endParaRPr sz="100">
              <a:solidFill>
                <a:schemeClr val="lt1"/>
              </a:solidFill>
            </a:endParaRPr>
          </a:p>
          <a:p>
            <a:pPr indent="-316706" lvl="0" marL="457200" rtl="0" algn="l">
              <a:lnSpc>
                <a:spcPct val="150000"/>
              </a:lnSpc>
              <a:spcBef>
                <a:spcPts val="0"/>
              </a:spcBef>
              <a:spcAft>
                <a:spcPts val="0"/>
              </a:spcAft>
              <a:buClr>
                <a:schemeClr val="lt1"/>
              </a:buClr>
              <a:buSzPct val="100000"/>
              <a:buChar char="●"/>
            </a:pPr>
            <a:r>
              <a:rPr lang="en" sz="1500">
                <a:solidFill>
                  <a:schemeClr val="lt1"/>
                </a:solidFill>
              </a:rPr>
              <a:t>Bring more community-based features to the platform</a:t>
            </a:r>
            <a:endParaRPr sz="1500">
              <a:solidFill>
                <a:schemeClr val="lt1"/>
              </a:solidFill>
            </a:endParaRPr>
          </a:p>
          <a:p>
            <a:pPr indent="-316706" lvl="0" marL="457200" rtl="0" algn="l">
              <a:lnSpc>
                <a:spcPct val="150000"/>
              </a:lnSpc>
              <a:spcBef>
                <a:spcPts val="0"/>
              </a:spcBef>
              <a:spcAft>
                <a:spcPts val="0"/>
              </a:spcAft>
              <a:buClr>
                <a:schemeClr val="lt1"/>
              </a:buClr>
              <a:buSzPct val="100000"/>
              <a:buChar char="●"/>
            </a:pPr>
            <a:r>
              <a:rPr lang="en" sz="1500">
                <a:solidFill>
                  <a:schemeClr val="lt1"/>
                </a:solidFill>
              </a:rPr>
              <a:t>Make the review method more sophisticated - confirm transaction before </a:t>
            </a:r>
            <a:r>
              <a:rPr lang="en" sz="1500">
                <a:solidFill>
                  <a:schemeClr val="lt1"/>
                </a:solidFill>
              </a:rPr>
              <a:t>reviewing</a:t>
            </a:r>
            <a:r>
              <a:rPr lang="en" sz="1500">
                <a:solidFill>
                  <a:schemeClr val="lt1"/>
                </a:solidFill>
              </a:rPr>
              <a:t> </a:t>
            </a:r>
            <a:endParaRPr sz="1500">
              <a:solidFill>
                <a:schemeClr val="lt1"/>
              </a:solidFill>
            </a:endParaRPr>
          </a:p>
          <a:p>
            <a:pPr indent="-316706" lvl="0" marL="457200" rtl="0" algn="l">
              <a:lnSpc>
                <a:spcPct val="150000"/>
              </a:lnSpc>
              <a:spcBef>
                <a:spcPts val="0"/>
              </a:spcBef>
              <a:spcAft>
                <a:spcPts val="0"/>
              </a:spcAft>
              <a:buClr>
                <a:schemeClr val="lt1"/>
              </a:buClr>
              <a:buSzPct val="100000"/>
              <a:buChar char="●"/>
            </a:pPr>
            <a:r>
              <a:rPr lang="en" sz="1500">
                <a:solidFill>
                  <a:schemeClr val="lt1"/>
                </a:solidFill>
              </a:rPr>
              <a:t>Improve user experience</a:t>
            </a:r>
            <a:endParaRPr sz="1500">
              <a:solidFill>
                <a:schemeClr val="lt1"/>
              </a:solidFill>
            </a:endParaRPr>
          </a:p>
          <a:p>
            <a:pPr indent="-316706" lvl="1" marL="914400" rtl="0" algn="l">
              <a:lnSpc>
                <a:spcPct val="150000"/>
              </a:lnSpc>
              <a:spcBef>
                <a:spcPts val="0"/>
              </a:spcBef>
              <a:spcAft>
                <a:spcPts val="0"/>
              </a:spcAft>
              <a:buClr>
                <a:schemeClr val="lt1"/>
              </a:buClr>
              <a:buSzPct val="100000"/>
              <a:buChar char="○"/>
            </a:pPr>
            <a:r>
              <a:rPr lang="en" sz="1500">
                <a:solidFill>
                  <a:schemeClr val="lt1"/>
                </a:solidFill>
              </a:rPr>
              <a:t>Be able to select specific images to delete on multi-image posts</a:t>
            </a:r>
            <a:endParaRPr sz="1500">
              <a:solidFill>
                <a:schemeClr val="lt1"/>
              </a:solidFill>
            </a:endParaRPr>
          </a:p>
          <a:p>
            <a:pPr indent="-316706" lvl="1" marL="914400" rtl="0" algn="l">
              <a:lnSpc>
                <a:spcPct val="150000"/>
              </a:lnSpc>
              <a:spcBef>
                <a:spcPts val="0"/>
              </a:spcBef>
              <a:spcAft>
                <a:spcPts val="0"/>
              </a:spcAft>
              <a:buClr>
                <a:schemeClr val="lt1"/>
              </a:buClr>
              <a:buSzPct val="100000"/>
              <a:buChar char="○"/>
            </a:pPr>
            <a:r>
              <a:rPr lang="en" sz="1500">
                <a:solidFill>
                  <a:schemeClr val="lt1"/>
                </a:solidFill>
              </a:rPr>
              <a:t>Error checking on registration page</a:t>
            </a:r>
            <a:endParaRPr sz="1500">
              <a:solidFill>
                <a:schemeClr val="lt1"/>
              </a:solidFill>
            </a:endParaRPr>
          </a:p>
          <a:p>
            <a:pPr indent="-316706" lvl="1" marL="914400" rtl="0" algn="l">
              <a:lnSpc>
                <a:spcPct val="150000"/>
              </a:lnSpc>
              <a:spcBef>
                <a:spcPts val="0"/>
              </a:spcBef>
              <a:spcAft>
                <a:spcPts val="0"/>
              </a:spcAft>
              <a:buClr>
                <a:schemeClr val="lt1"/>
              </a:buClr>
              <a:buSzPct val="100000"/>
              <a:buChar char="○"/>
            </a:pPr>
            <a:r>
              <a:rPr lang="en" sz="1500">
                <a:solidFill>
                  <a:schemeClr val="lt1"/>
                </a:solidFill>
              </a:rPr>
              <a:t>Password reset</a:t>
            </a:r>
            <a:endParaRPr sz="1500">
              <a:solidFill>
                <a:schemeClr val="l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666775" y="2222400"/>
            <a:ext cx="3110400" cy="698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 name="Shape 77"/>
        <p:cNvGrpSpPr/>
        <p:nvPr/>
      </p:nvGrpSpPr>
      <p:grpSpPr>
        <a:xfrm>
          <a:off x="0" y="0"/>
          <a:ext cx="0" cy="0"/>
          <a:chOff x="0" y="0"/>
          <a:chExt cx="0" cy="0"/>
        </a:xfrm>
      </p:grpSpPr>
      <p:sp>
        <p:nvSpPr>
          <p:cNvPr id="78" name="Google Shape;78;p15"/>
          <p:cNvSpPr txBox="1"/>
          <p:nvPr>
            <p:ph idx="2" type="body"/>
          </p:nvPr>
        </p:nvSpPr>
        <p:spPr>
          <a:xfrm>
            <a:off x="4939500" y="724200"/>
            <a:ext cx="3837000" cy="1991400"/>
          </a:xfrm>
          <a:prstGeom prst="rect">
            <a:avLst/>
          </a:prstGeom>
          <a:solidFill>
            <a:schemeClr val="lt1"/>
          </a:solidFill>
        </p:spPr>
        <p:txBody>
          <a:bodyPr anchorCtr="0" anchor="t" bIns="91425" lIns="91425" spcFirstLastPara="1" rIns="91425" wrap="square" tIns="91425">
            <a:normAutofit/>
          </a:bodyPr>
          <a:lstStyle/>
          <a:p>
            <a:pPr indent="0" lvl="0" marL="0" rtl="0" algn="ctr">
              <a:spcBef>
                <a:spcPts val="0"/>
              </a:spcBef>
              <a:spcAft>
                <a:spcPts val="1200"/>
              </a:spcAft>
              <a:buNone/>
            </a:pPr>
            <a:r>
              <a:rPr lang="en" sz="4200">
                <a:solidFill>
                  <a:schemeClr val="dk1"/>
                </a:solidFill>
                <a:highlight>
                  <a:schemeClr val="lt1"/>
                </a:highlight>
                <a:latin typeface="Economica"/>
                <a:ea typeface="Economica"/>
                <a:cs typeface="Economica"/>
                <a:sym typeface="Economica"/>
              </a:rPr>
              <a:t>Requirements Elicitation</a:t>
            </a:r>
            <a:endParaRPr sz="4200">
              <a:solidFill>
                <a:schemeClr val="dk1"/>
              </a:solidFill>
              <a:highlight>
                <a:schemeClr val="lt1"/>
              </a:highlight>
              <a:latin typeface="Economica"/>
              <a:ea typeface="Economica"/>
              <a:cs typeface="Economica"/>
              <a:sym typeface="Economica"/>
            </a:endParaRPr>
          </a:p>
        </p:txBody>
      </p:sp>
      <p:sp>
        <p:nvSpPr>
          <p:cNvPr id="79" name="Google Shape;79;p15"/>
          <p:cNvSpPr txBox="1"/>
          <p:nvPr>
            <p:ph idx="1" type="subTitle"/>
          </p:nvPr>
        </p:nvSpPr>
        <p:spPr>
          <a:xfrm>
            <a:off x="265500" y="341000"/>
            <a:ext cx="4045200" cy="4417500"/>
          </a:xfrm>
          <a:prstGeom prst="rect">
            <a:avLst/>
          </a:prstGeom>
        </p:spPr>
        <p:txBody>
          <a:bodyPr anchorCtr="0" anchor="t" bIns="91425" lIns="91425" spcFirstLastPara="1" rIns="91425" wrap="square" tIns="91425">
            <a:normAutofit fontScale="92500" lnSpcReduction="20000"/>
          </a:bodyPr>
          <a:lstStyle/>
          <a:p>
            <a:pPr indent="-346075" lvl="0" marL="457200" rtl="0" algn="l">
              <a:spcBef>
                <a:spcPts val="0"/>
              </a:spcBef>
              <a:spcAft>
                <a:spcPts val="0"/>
              </a:spcAft>
              <a:buSzPct val="100000"/>
              <a:buChar char="●"/>
            </a:pPr>
            <a:r>
              <a:rPr lang="en" sz="2000"/>
              <a:t>Conducted an analysis of leading online marketplaces, such as Kijiji and Facebook Marketplace, to identify common and essential features and functionalities</a:t>
            </a:r>
            <a:endParaRPr sz="2000"/>
          </a:p>
          <a:p>
            <a:pPr indent="0" lvl="0" marL="457200" rtl="0" algn="l">
              <a:spcBef>
                <a:spcPts val="0"/>
              </a:spcBef>
              <a:spcAft>
                <a:spcPts val="0"/>
              </a:spcAft>
              <a:buNone/>
            </a:pPr>
            <a:r>
              <a:t/>
            </a:r>
            <a:endParaRPr sz="2000"/>
          </a:p>
          <a:p>
            <a:pPr indent="-346075" lvl="0" marL="457200" rtl="0" algn="l">
              <a:spcBef>
                <a:spcPts val="0"/>
              </a:spcBef>
              <a:spcAft>
                <a:spcPts val="0"/>
              </a:spcAft>
              <a:buSzPct val="100000"/>
              <a:buChar char="●"/>
            </a:pPr>
            <a:r>
              <a:rPr lang="en" sz="2000"/>
              <a:t>Identifying the needs, preferences, and expectations of potential users of Tradr through a user-centric approach</a:t>
            </a:r>
            <a:endParaRPr sz="2000"/>
          </a:p>
          <a:p>
            <a:pPr indent="0" lvl="0" marL="457200" rtl="0" algn="l">
              <a:spcBef>
                <a:spcPts val="0"/>
              </a:spcBef>
              <a:spcAft>
                <a:spcPts val="0"/>
              </a:spcAft>
              <a:buNone/>
            </a:pPr>
            <a:r>
              <a:t/>
            </a:r>
            <a:endParaRPr sz="2000"/>
          </a:p>
          <a:p>
            <a:pPr indent="-346075" lvl="0" marL="457200" rtl="0" algn="l">
              <a:spcBef>
                <a:spcPts val="0"/>
              </a:spcBef>
              <a:spcAft>
                <a:spcPts val="0"/>
              </a:spcAft>
              <a:buSzPct val="100000"/>
              <a:buChar char="●"/>
            </a:pPr>
            <a:r>
              <a:rPr lang="en" sz="2000"/>
              <a:t>Created use case diagrams and prioritised requirements according to their importance and feasibility</a:t>
            </a:r>
            <a:endParaRPr sz="20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6"/>
          <p:cNvSpPr txBox="1"/>
          <p:nvPr>
            <p:ph type="title"/>
          </p:nvPr>
        </p:nvSpPr>
        <p:spPr>
          <a:xfrm>
            <a:off x="311700" y="479100"/>
            <a:ext cx="8520600" cy="83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Requirements</a:t>
            </a:r>
            <a:endParaRPr/>
          </a:p>
        </p:txBody>
      </p:sp>
      <p:pic>
        <p:nvPicPr>
          <p:cNvPr id="85" name="Google Shape;85;p16"/>
          <p:cNvPicPr preferRelativeResize="0"/>
          <p:nvPr/>
        </p:nvPicPr>
        <p:blipFill rotWithShape="1">
          <a:blip r:embed="rId3">
            <a:alphaModFix/>
          </a:blip>
          <a:srcRect b="44882" l="8894" r="8976" t="2494"/>
          <a:stretch/>
        </p:blipFill>
        <p:spPr>
          <a:xfrm>
            <a:off x="1735288" y="1692700"/>
            <a:ext cx="5673424" cy="28023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479100"/>
            <a:ext cx="8520600" cy="83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Requirements</a:t>
            </a:r>
            <a:endParaRPr/>
          </a:p>
        </p:txBody>
      </p:sp>
      <p:pic>
        <p:nvPicPr>
          <p:cNvPr id="91" name="Google Shape;91;p17"/>
          <p:cNvPicPr preferRelativeResize="0"/>
          <p:nvPr/>
        </p:nvPicPr>
        <p:blipFill rotWithShape="1">
          <a:blip r:embed="rId3">
            <a:alphaModFix/>
          </a:blip>
          <a:srcRect b="0" l="0" r="0" t="48958"/>
          <a:stretch/>
        </p:blipFill>
        <p:spPr>
          <a:xfrm>
            <a:off x="1569339" y="1799400"/>
            <a:ext cx="6005325" cy="2622850"/>
          </a:xfrm>
          <a:prstGeom prst="rect">
            <a:avLst/>
          </a:prstGeom>
          <a:noFill/>
          <a:ln>
            <a:noFill/>
          </a:ln>
        </p:spPr>
      </p:pic>
      <p:pic>
        <p:nvPicPr>
          <p:cNvPr id="92" name="Google Shape;92;p17"/>
          <p:cNvPicPr preferRelativeResize="0"/>
          <p:nvPr/>
        </p:nvPicPr>
        <p:blipFill rotWithShape="1">
          <a:blip r:embed="rId4">
            <a:alphaModFix/>
          </a:blip>
          <a:srcRect b="69414" l="1700" r="0" t="22757"/>
          <a:stretch/>
        </p:blipFill>
        <p:spPr>
          <a:xfrm>
            <a:off x="1762550" y="4253950"/>
            <a:ext cx="5774625" cy="251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11700" y="479100"/>
            <a:ext cx="8520600" cy="83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Requirements</a:t>
            </a:r>
            <a:endParaRPr/>
          </a:p>
        </p:txBody>
      </p:sp>
      <p:pic>
        <p:nvPicPr>
          <p:cNvPr id="98" name="Google Shape;98;p18"/>
          <p:cNvPicPr preferRelativeResize="0"/>
          <p:nvPr/>
        </p:nvPicPr>
        <p:blipFill rotWithShape="1">
          <a:blip r:embed="rId3">
            <a:alphaModFix/>
          </a:blip>
          <a:srcRect b="0" l="0" r="0" t="30371"/>
          <a:stretch/>
        </p:blipFill>
        <p:spPr>
          <a:xfrm>
            <a:off x="1714962" y="2062775"/>
            <a:ext cx="5714076" cy="2255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2" name="Shape 102"/>
        <p:cNvGrpSpPr/>
        <p:nvPr/>
      </p:nvGrpSpPr>
      <p:grpSpPr>
        <a:xfrm>
          <a:off x="0" y="0"/>
          <a:ext cx="0" cy="0"/>
          <a:chOff x="0" y="0"/>
          <a:chExt cx="0" cy="0"/>
        </a:xfrm>
      </p:grpSpPr>
      <p:sp>
        <p:nvSpPr>
          <p:cNvPr id="103" name="Google Shape;103;p19"/>
          <p:cNvSpPr txBox="1"/>
          <p:nvPr>
            <p:ph type="title"/>
          </p:nvPr>
        </p:nvSpPr>
        <p:spPr>
          <a:xfrm>
            <a:off x="283450" y="364225"/>
            <a:ext cx="8520600" cy="83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Test Cases</a:t>
            </a:r>
            <a:endParaRPr/>
          </a:p>
        </p:txBody>
      </p:sp>
      <p:pic>
        <p:nvPicPr>
          <p:cNvPr id="104" name="Google Shape;104;p19"/>
          <p:cNvPicPr preferRelativeResize="0"/>
          <p:nvPr/>
        </p:nvPicPr>
        <p:blipFill rotWithShape="1">
          <a:blip r:embed="rId3">
            <a:alphaModFix/>
          </a:blip>
          <a:srcRect b="15703" l="7334" r="7377" t="9159"/>
          <a:stretch/>
        </p:blipFill>
        <p:spPr>
          <a:xfrm>
            <a:off x="1837262" y="1391550"/>
            <a:ext cx="5469475" cy="3654800"/>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8" name="Shape 108"/>
        <p:cNvGrpSpPr/>
        <p:nvPr/>
      </p:nvGrpSpPr>
      <p:grpSpPr>
        <a:xfrm>
          <a:off x="0" y="0"/>
          <a:ext cx="0" cy="0"/>
          <a:chOff x="0" y="0"/>
          <a:chExt cx="0" cy="0"/>
        </a:xfrm>
      </p:grpSpPr>
      <p:sp>
        <p:nvSpPr>
          <p:cNvPr id="109" name="Google Shape;109;p20"/>
          <p:cNvSpPr txBox="1"/>
          <p:nvPr>
            <p:ph type="title"/>
          </p:nvPr>
        </p:nvSpPr>
        <p:spPr>
          <a:xfrm>
            <a:off x="283450" y="364225"/>
            <a:ext cx="8520600" cy="83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Test Cases</a:t>
            </a:r>
            <a:endParaRPr/>
          </a:p>
        </p:txBody>
      </p:sp>
      <p:pic>
        <p:nvPicPr>
          <p:cNvPr id="110" name="Google Shape;110;p20"/>
          <p:cNvPicPr preferRelativeResize="0"/>
          <p:nvPr/>
        </p:nvPicPr>
        <p:blipFill rotWithShape="1">
          <a:blip r:embed="rId3">
            <a:alphaModFix/>
          </a:blip>
          <a:srcRect b="43875" l="8704" r="2017" t="2303"/>
          <a:stretch/>
        </p:blipFill>
        <p:spPr>
          <a:xfrm>
            <a:off x="0" y="1644203"/>
            <a:ext cx="4465974" cy="3264572"/>
          </a:xfrm>
          <a:prstGeom prst="rect">
            <a:avLst/>
          </a:prstGeom>
          <a:noFill/>
          <a:ln>
            <a:noFill/>
          </a:ln>
        </p:spPr>
      </p:pic>
      <p:pic>
        <p:nvPicPr>
          <p:cNvPr id="111" name="Google Shape;111;p20"/>
          <p:cNvPicPr preferRelativeResize="0"/>
          <p:nvPr/>
        </p:nvPicPr>
        <p:blipFill rotWithShape="1">
          <a:blip r:embed="rId3">
            <a:alphaModFix/>
          </a:blip>
          <a:srcRect b="4153" l="8312" r="2017" t="55952"/>
          <a:stretch/>
        </p:blipFill>
        <p:spPr>
          <a:xfrm>
            <a:off x="4465975" y="1719675"/>
            <a:ext cx="4740175" cy="25575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5" name="Shape 115"/>
        <p:cNvGrpSpPr/>
        <p:nvPr/>
      </p:nvGrpSpPr>
      <p:grpSpPr>
        <a:xfrm>
          <a:off x="0" y="0"/>
          <a:ext cx="0" cy="0"/>
          <a:chOff x="0" y="0"/>
          <a:chExt cx="0" cy="0"/>
        </a:xfrm>
      </p:grpSpPr>
      <p:sp>
        <p:nvSpPr>
          <p:cNvPr id="116" name="Google Shape;116;p21"/>
          <p:cNvSpPr txBox="1"/>
          <p:nvPr>
            <p:ph type="title"/>
          </p:nvPr>
        </p:nvSpPr>
        <p:spPr>
          <a:xfrm>
            <a:off x="311700" y="479100"/>
            <a:ext cx="8520600" cy="83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Test Cases</a:t>
            </a:r>
            <a:endParaRPr/>
          </a:p>
        </p:txBody>
      </p:sp>
      <p:pic>
        <p:nvPicPr>
          <p:cNvPr id="117" name="Google Shape;117;p21"/>
          <p:cNvPicPr preferRelativeResize="0"/>
          <p:nvPr/>
        </p:nvPicPr>
        <p:blipFill rotWithShape="1">
          <a:blip r:embed="rId3">
            <a:alphaModFix/>
          </a:blip>
          <a:srcRect b="42261" l="1048" r="0" t="2702"/>
          <a:stretch/>
        </p:blipFill>
        <p:spPr>
          <a:xfrm>
            <a:off x="47500" y="1310400"/>
            <a:ext cx="4463376" cy="3179425"/>
          </a:xfrm>
          <a:prstGeom prst="rect">
            <a:avLst/>
          </a:prstGeom>
          <a:noFill/>
          <a:ln>
            <a:noFill/>
          </a:ln>
        </p:spPr>
      </p:pic>
      <p:pic>
        <p:nvPicPr>
          <p:cNvPr id="118" name="Google Shape;118;p21"/>
          <p:cNvPicPr preferRelativeResize="0"/>
          <p:nvPr/>
        </p:nvPicPr>
        <p:blipFill rotWithShape="1">
          <a:blip r:embed="rId4">
            <a:alphaModFix/>
          </a:blip>
          <a:srcRect b="66233" l="3166" r="0" t="12079"/>
          <a:stretch/>
        </p:blipFill>
        <p:spPr>
          <a:xfrm>
            <a:off x="4377275" y="3641650"/>
            <a:ext cx="4815300" cy="673850"/>
          </a:xfrm>
          <a:prstGeom prst="rect">
            <a:avLst/>
          </a:prstGeom>
          <a:noFill/>
          <a:ln>
            <a:noFill/>
          </a:ln>
        </p:spPr>
      </p:pic>
      <p:pic>
        <p:nvPicPr>
          <p:cNvPr id="119" name="Google Shape;119;p21"/>
          <p:cNvPicPr preferRelativeResize="0"/>
          <p:nvPr/>
        </p:nvPicPr>
        <p:blipFill rotWithShape="1">
          <a:blip r:embed="rId3">
            <a:alphaModFix/>
          </a:blip>
          <a:srcRect b="3772" l="1584" r="0" t="57379"/>
          <a:stretch/>
        </p:blipFill>
        <p:spPr>
          <a:xfrm>
            <a:off x="4474450" y="1281325"/>
            <a:ext cx="4669551" cy="2360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